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6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8" autoAdjust="0"/>
  </p:normalViewPr>
  <p:slideViewPr>
    <p:cSldViewPr>
      <p:cViewPr varScale="1">
        <p:scale>
          <a:sx n="109" d="100"/>
          <a:sy n="109" d="100"/>
        </p:scale>
        <p:origin x="-167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BD0B32-B2D5-45A3-B468-9AD0725B241A}" type="datetimeFigureOut">
              <a:rPr lang="en-US" smtClean="0"/>
              <a:pPr/>
              <a:t>7/8/2021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5128A9-66E7-41E0-9DD4-9A879F6C1A6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chool_of_though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Social_equal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tate_(polity)"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Central_governm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Nick</a:t>
            </a:r>
            <a:r>
              <a:rPr lang="en-US" baseline="0" dirty="0" smtClean="0"/>
              <a:t> Reardon,</a:t>
            </a:r>
          </a:p>
          <a:p>
            <a:r>
              <a:rPr lang="en-US" baseline="0" dirty="0" smtClean="0"/>
              <a:t>Data Scientist</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It turns out that after training the Neural Network, it was only typically off by .42. That is a mean absolute percentage error of 4.2%. </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Data</a:t>
            </a:r>
            <a:r>
              <a:rPr lang="en-US" baseline="0" dirty="0" smtClean="0"/>
              <a:t> frame is an object that data scientists use in the programming language Python in order to perform analysis and prepare the data for use in various different Artificial Intelligence algorithms. It’s essentially what you would see in Excel, although it doesn’t always make as much sense as a typical Excel document. Although it doesn’t always make sense to us, it does make sense to the AI so that’s what is most important.</a:t>
            </a:r>
          </a:p>
          <a:p>
            <a:endParaRPr lang="en-US" baseline="0" dirty="0" smtClean="0"/>
          </a:p>
          <a:p>
            <a:r>
              <a:rPr lang="en-US" baseline="0" dirty="0" smtClean="0"/>
              <a:t>If the algorithm is good we should see that the predicted degree of happiness will be very high; significantly higher than the rest of the countries.</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 is that our</a:t>
            </a:r>
            <a:r>
              <a:rPr lang="en-US" baseline="0" dirty="0" smtClean="0"/>
              <a:t> world is lacking sufficient happiness in many different countries. Countries like middle eastern countries and even our own country (The United States) do not come close to the ideal countries, let alone the societies that are rated as the happiest. People are ignorant to this and I feel that it is my duty to raise awareness.</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Egalitarianism</a:t>
            </a:r>
            <a:r>
              <a:rPr lang="en-US" sz="1200" b="0" i="0" kern="1200" dirty="0" smtClean="0">
                <a:solidFill>
                  <a:schemeClr val="tx1"/>
                </a:solidFill>
                <a:latin typeface="+mn-lt"/>
                <a:ea typeface="+mn-ea"/>
                <a:cs typeface="+mn-cs"/>
              </a:rPr>
              <a:t>, aka </a:t>
            </a:r>
            <a:r>
              <a:rPr lang="en-US" sz="1200" b="1" i="0" kern="1200" dirty="0" smtClean="0">
                <a:solidFill>
                  <a:schemeClr val="tx1"/>
                </a:solidFill>
                <a:latin typeface="+mn-lt"/>
                <a:ea typeface="+mn-ea"/>
                <a:cs typeface="+mn-cs"/>
              </a:rPr>
              <a:t>equalitarianism</a:t>
            </a:r>
            <a:r>
              <a:rPr lang="en-US" sz="1200" b="1"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is a </a:t>
            </a:r>
            <a:r>
              <a:rPr lang="en-US" sz="1200" b="0" i="0" u="none" strike="noStrike" kern="1200" dirty="0" smtClean="0">
                <a:solidFill>
                  <a:schemeClr val="tx1"/>
                </a:solidFill>
                <a:latin typeface="+mn-lt"/>
                <a:ea typeface="+mn-ea"/>
                <a:cs typeface="+mn-cs"/>
                <a:hlinkClick r:id="rId3" tooltip="School of thought"/>
              </a:rPr>
              <a:t>school of thought</a:t>
            </a:r>
            <a:r>
              <a:rPr lang="en-US" sz="1200" b="0" i="0" kern="1200" dirty="0" smtClean="0">
                <a:solidFill>
                  <a:schemeClr val="tx1"/>
                </a:solidFill>
                <a:latin typeface="+mn-lt"/>
                <a:ea typeface="+mn-ea"/>
                <a:cs typeface="+mn-cs"/>
              </a:rPr>
              <a:t> within political philosophy that builds from the concept of </a:t>
            </a:r>
            <a:r>
              <a:rPr lang="en-US" sz="1200" b="0" i="0" u="none" strike="noStrike" kern="1200" dirty="0" smtClean="0">
                <a:solidFill>
                  <a:schemeClr val="tx1"/>
                </a:solidFill>
                <a:latin typeface="+mn-lt"/>
                <a:ea typeface="+mn-ea"/>
                <a:cs typeface="+mn-cs"/>
                <a:hlinkClick r:id="rId4" tooltip="Social equality"/>
              </a:rPr>
              <a:t>social equality</a:t>
            </a:r>
            <a:r>
              <a:rPr lang="en-US" sz="1200" b="0" i="0" kern="1200" dirty="0" smtClean="0">
                <a:solidFill>
                  <a:schemeClr val="tx1"/>
                </a:solidFill>
                <a:latin typeface="+mn-lt"/>
                <a:ea typeface="+mn-ea"/>
                <a:cs typeface="+mn-cs"/>
              </a:rPr>
              <a:t>, prioritizing it for all people.</a:t>
            </a:r>
          </a:p>
          <a:p>
            <a:r>
              <a:rPr lang="en-US" sz="1200" b="0" i="0" kern="1200" dirty="0" smtClean="0">
                <a:solidFill>
                  <a:schemeClr val="tx1"/>
                </a:solidFill>
                <a:latin typeface="+mn-lt"/>
                <a:ea typeface="+mn-ea"/>
                <a:cs typeface="+mn-cs"/>
              </a:rPr>
              <a:t>95.4%</a:t>
            </a:r>
            <a:r>
              <a:rPr lang="en-US" sz="1200" b="0" i="0" kern="1200" baseline="0" dirty="0" smtClean="0">
                <a:solidFill>
                  <a:schemeClr val="tx1"/>
                </a:solidFill>
                <a:latin typeface="+mn-lt"/>
                <a:ea typeface="+mn-ea"/>
                <a:cs typeface="+mn-cs"/>
              </a:rPr>
              <a:t> of t</a:t>
            </a:r>
            <a:r>
              <a:rPr lang="en-US" sz="1200" b="0" i="0" kern="1200" dirty="0" smtClean="0">
                <a:solidFill>
                  <a:schemeClr val="tx1"/>
                </a:solidFill>
                <a:latin typeface="+mn-lt"/>
                <a:ea typeface="+mn-ea"/>
                <a:cs typeface="+mn-cs"/>
              </a:rPr>
              <a:t>he</a:t>
            </a:r>
            <a:r>
              <a:rPr lang="en-US" sz="1200" b="0" i="0" kern="1200" baseline="0" dirty="0" smtClean="0">
                <a:solidFill>
                  <a:schemeClr val="tx1"/>
                </a:solidFill>
                <a:latin typeface="+mn-lt"/>
                <a:ea typeface="+mn-ea"/>
                <a:cs typeface="+mn-cs"/>
              </a:rPr>
              <a:t> citizens of Finland think that their necessities are sufficiently supported by their government</a:t>
            </a:r>
          </a:p>
          <a:p>
            <a:r>
              <a:rPr lang="en-US" sz="1200" b="0" i="0" kern="1200" baseline="0" dirty="0" smtClean="0">
                <a:solidFill>
                  <a:schemeClr val="tx1"/>
                </a:solidFill>
                <a:latin typeface="+mn-lt"/>
                <a:ea typeface="+mn-ea"/>
                <a:cs typeface="+mn-cs"/>
              </a:rPr>
              <a:t>The have an average life expectancy of 72 years.</a:t>
            </a:r>
          </a:p>
          <a:p>
            <a:r>
              <a:rPr lang="en-US" sz="1200" b="0" i="0" kern="1200" baseline="0" dirty="0" smtClean="0">
                <a:solidFill>
                  <a:schemeClr val="tx1"/>
                </a:solidFill>
                <a:latin typeface="+mn-lt"/>
                <a:ea typeface="+mn-ea"/>
                <a:cs typeface="+mn-cs"/>
              </a:rPr>
              <a:t>94.9% of the citizens believe that they are free to make their own decisions in life</a:t>
            </a:r>
          </a:p>
          <a:p>
            <a:r>
              <a:rPr lang="en-US" sz="1200" b="0" i="0" kern="1200" baseline="0" dirty="0" smtClean="0">
                <a:solidFill>
                  <a:schemeClr val="tx1"/>
                </a:solidFill>
                <a:latin typeface="+mn-lt"/>
                <a:ea typeface="+mn-ea"/>
                <a:cs typeface="+mn-cs"/>
              </a:rPr>
              <a:t>Interestingly only 9.8% of the citizens feel the generosity of others.</a:t>
            </a:r>
          </a:p>
          <a:p>
            <a:r>
              <a:rPr lang="en-US" sz="1200" b="0" i="0" kern="1200" baseline="0" dirty="0" smtClean="0">
                <a:solidFill>
                  <a:schemeClr val="tx1"/>
                </a:solidFill>
                <a:latin typeface="+mn-lt"/>
                <a:ea typeface="+mn-ea"/>
                <a:cs typeface="+mn-cs"/>
              </a:rPr>
              <a:t>But, most people do not think that there is corruption in their government</a:t>
            </a:r>
          </a:p>
          <a:p>
            <a:r>
              <a:rPr lang="en-US" sz="1200" b="0" i="0" kern="1200" baseline="0" dirty="0" smtClean="0">
                <a:solidFill>
                  <a:schemeClr val="tx1"/>
                </a:solidFill>
                <a:latin typeface="+mn-lt"/>
                <a:ea typeface="+mn-ea"/>
                <a:cs typeface="+mn-cs"/>
              </a:rPr>
              <a:t>The score of dystopia, which is </a:t>
            </a:r>
            <a:r>
              <a:rPr lang="en-US" sz="1200" b="0" i="0" kern="1200" dirty="0" smtClean="0">
                <a:solidFill>
                  <a:schemeClr val="tx1"/>
                </a:solidFill>
                <a:latin typeface="+mn-lt"/>
                <a:ea typeface="+mn-ea"/>
                <a:cs typeface="+mn-cs"/>
              </a:rPr>
              <a:t>great suffering or injustice,</a:t>
            </a:r>
            <a:r>
              <a:rPr lang="en-US" sz="1200" b="0" i="0" kern="1200" baseline="0" dirty="0" smtClean="0">
                <a:solidFill>
                  <a:schemeClr val="tx1"/>
                </a:solidFill>
                <a:latin typeface="+mn-lt"/>
                <a:ea typeface="+mn-ea"/>
                <a:cs typeface="+mn-cs"/>
              </a:rPr>
              <a:t> is relatively low having an average of 2.43 on a scale of 0 to 10.</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We discussed</a:t>
            </a:r>
            <a:r>
              <a:rPr lang="en-US" sz="1200" b="0" i="0" kern="1200" baseline="0" dirty="0" smtClean="0">
                <a:solidFill>
                  <a:schemeClr val="tx1"/>
                </a:solidFill>
                <a:latin typeface="+mn-lt"/>
                <a:ea typeface="+mn-ea"/>
                <a:cs typeface="+mn-cs"/>
              </a:rPr>
              <a:t> Egalitarianism in the previous slide.</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a:t>
            </a:r>
            <a:r>
              <a:rPr lang="en-US" sz="1200" b="1" i="0" kern="1200" dirty="0" smtClean="0">
                <a:solidFill>
                  <a:schemeClr val="tx1"/>
                </a:solidFill>
                <a:latin typeface="+mn-lt"/>
                <a:ea typeface="+mn-ea"/>
                <a:cs typeface="+mn-cs"/>
              </a:rPr>
              <a:t>unitary state</a:t>
            </a:r>
            <a:r>
              <a:rPr lang="en-US" sz="1200" b="0" i="0" kern="1200" dirty="0" smtClean="0">
                <a:solidFill>
                  <a:schemeClr val="tx1"/>
                </a:solidFill>
                <a:latin typeface="+mn-lt"/>
                <a:ea typeface="+mn-ea"/>
                <a:cs typeface="+mn-cs"/>
              </a:rPr>
              <a:t> is a </a:t>
            </a:r>
            <a:r>
              <a:rPr lang="en-US" sz="1200" b="0" i="0" u="none" strike="noStrike" kern="1200" dirty="0" smtClean="0">
                <a:solidFill>
                  <a:schemeClr val="tx1"/>
                </a:solidFill>
                <a:latin typeface="+mn-lt"/>
                <a:ea typeface="+mn-ea"/>
                <a:cs typeface="+mn-cs"/>
                <a:hlinkClick r:id="rId3" tooltip="Intergovernmental organizations"/>
              </a:rPr>
              <a:t>state</a:t>
            </a:r>
            <a:r>
              <a:rPr lang="en-US" sz="1200" b="0" i="0" kern="1200" dirty="0" smtClean="0">
                <a:solidFill>
                  <a:schemeClr val="tx1"/>
                </a:solidFill>
                <a:latin typeface="+mn-lt"/>
                <a:ea typeface="+mn-ea"/>
                <a:cs typeface="+mn-cs"/>
              </a:rPr>
              <a:t> governed as a single entity in which the </a:t>
            </a:r>
            <a:r>
              <a:rPr lang="en-US" sz="1200" b="0" i="0" u="none" strike="noStrike" kern="1200" dirty="0" smtClean="0">
                <a:solidFill>
                  <a:schemeClr val="tx1"/>
                </a:solidFill>
                <a:latin typeface="+mn-lt"/>
                <a:ea typeface="+mn-ea"/>
                <a:cs typeface="+mn-cs"/>
                <a:hlinkClick r:id="rId4" tooltip="Central government"/>
              </a:rPr>
              <a:t>central government</a:t>
            </a:r>
            <a:r>
              <a:rPr lang="en-US" sz="1200" b="0" i="0" kern="1200" dirty="0" smtClean="0">
                <a:solidFill>
                  <a:schemeClr val="tx1"/>
                </a:solidFill>
                <a:latin typeface="+mn-lt"/>
                <a:ea typeface="+mn-ea"/>
                <a:cs typeface="+mn-cs"/>
              </a:rPr>
              <a:t> is ultimately supreme.</a:t>
            </a:r>
          </a:p>
          <a:p>
            <a:r>
              <a:rPr lang="en-US" sz="1200" b="0" i="0" kern="1200" dirty="0" smtClean="0">
                <a:solidFill>
                  <a:schemeClr val="tx1"/>
                </a:solidFill>
                <a:latin typeface="+mn-lt"/>
                <a:ea typeface="+mn-ea"/>
                <a:cs typeface="+mn-cs"/>
              </a:rPr>
              <a:t>In semi-direct democracy, representatives administer daily governance, but citizens keep the sovereignty, being able to control their governments and laws through different forms of popular action.</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Data science is a new scientific field that thrives in extracting meaning from data to improve understanding. It represents an evolution from other analytical areas such as statistics, data analysis, business intelligence, and so on.</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Freedom</a:t>
            </a:r>
          </a:p>
          <a:p>
            <a:pPr lvl="1"/>
            <a:r>
              <a:rPr lang="en-US" dirty="0" smtClean="0"/>
              <a:t>GDP per capita</a:t>
            </a:r>
          </a:p>
          <a:p>
            <a:pPr lvl="1"/>
            <a:r>
              <a:rPr lang="en-US" dirty="0" smtClean="0"/>
              <a:t>Healthy life expectancy</a:t>
            </a:r>
          </a:p>
          <a:p>
            <a:pPr lvl="1"/>
            <a:r>
              <a:rPr lang="en-US" dirty="0" smtClean="0"/>
              <a:t>Social support</a:t>
            </a:r>
          </a:p>
          <a:p>
            <a:pPr lvl="1"/>
            <a:r>
              <a:rPr lang="en-US" dirty="0" smtClean="0"/>
              <a:t>Freedom to make life choices</a:t>
            </a:r>
          </a:p>
          <a:p>
            <a:pPr lvl="1"/>
            <a:r>
              <a:rPr lang="en-US" dirty="0" smtClean="0"/>
              <a:t>Generosity</a:t>
            </a:r>
          </a:p>
          <a:p>
            <a:pPr lvl="1"/>
            <a:r>
              <a:rPr lang="en-US" dirty="0" smtClean="0"/>
              <a:t>Perceptions of corruption</a:t>
            </a:r>
          </a:p>
          <a:p>
            <a:pPr lvl="1"/>
            <a:r>
              <a:rPr lang="en-US" dirty="0" smtClean="0"/>
              <a:t>Score in Dystopia</a:t>
            </a:r>
          </a:p>
          <a:p>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Like I said, whether this</a:t>
            </a:r>
            <a:r>
              <a:rPr lang="en-US" baseline="0" dirty="0" smtClean="0"/>
              <a:t> is representative of the biological norm is up for debate, but the simple fact of the matter is that it works.</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There’s no right way to build a Neural Network, but there are</a:t>
            </a:r>
            <a:r>
              <a:rPr lang="en-US" baseline="0" dirty="0" smtClean="0"/>
              <a:t> many different wrong ways. Different functions provide better or worse results depending on what the goal of the experiment is.</a:t>
            </a:r>
          </a:p>
          <a:p>
            <a:r>
              <a:rPr lang="en-US" baseline="0" dirty="0" smtClean="0"/>
              <a:t>The Neural Network learns from the data by adjusting the strength of its connections and finding ways to improve the accuracy while decreasing the loss. This means that it will try to learn the best way to carry out the task without only knowing the data that it was trained on.</a:t>
            </a:r>
            <a:endParaRPr lang="en-US" dirty="0"/>
          </a:p>
        </p:txBody>
      </p:sp>
      <p:sp>
        <p:nvSpPr>
          <p:cNvPr id="4" name="Slide Number Placeholder 3"/>
          <p:cNvSpPr>
            <a:spLocks noGrp="1"/>
          </p:cNvSpPr>
          <p:nvPr>
            <p:ph type="sldNum" sz="quarter" idx="10"/>
          </p:nvPr>
        </p:nvSpPr>
        <p:spPr/>
        <p:txBody>
          <a:bodyPr/>
          <a:lstStyle/>
          <a:p>
            <a:fld id="{655128A9-66E7-41E0-9DD4-9A879F6C1A62}"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F76D2D5-36E9-44A1-BD22-506D863217A7}" type="datetimeFigureOut">
              <a:rPr lang="en-US" smtClean="0"/>
              <a:pPr/>
              <a:t>7/8/2021</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044563B-83B4-48A5-A9B0-4C05DE2F26F1}"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F76D2D5-36E9-44A1-BD22-506D863217A7}"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44563B-83B4-48A5-A9B0-4C05DE2F26F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5044563B-83B4-48A5-A9B0-4C05DE2F26F1}"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F76D2D5-36E9-44A1-BD22-506D863217A7}"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F76D2D5-36E9-44A1-BD22-506D863217A7}" type="datetimeFigureOut">
              <a:rPr lang="en-US" smtClean="0"/>
              <a:pPr/>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5044563B-83B4-48A5-A9B0-4C05DE2F26F1}"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F76D2D5-36E9-44A1-BD22-506D863217A7}" type="datetimeFigureOut">
              <a:rPr lang="en-US" smtClean="0"/>
              <a:pPr/>
              <a:t>7/8/2021</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5044563B-83B4-48A5-A9B0-4C05DE2F26F1}"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BF76D2D5-36E9-44A1-BD22-506D863217A7}" type="datetimeFigureOut">
              <a:rPr lang="en-US" smtClean="0"/>
              <a:pPr/>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44563B-83B4-48A5-A9B0-4C05DE2F26F1}"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F76D2D5-36E9-44A1-BD22-506D863217A7}" type="datetimeFigureOut">
              <a:rPr lang="en-US" smtClean="0"/>
              <a:pPr/>
              <a:t>7/8/2021</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5044563B-83B4-48A5-A9B0-4C05DE2F26F1}"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F76D2D5-36E9-44A1-BD22-506D863217A7}" type="datetimeFigureOut">
              <a:rPr lang="en-US" smtClean="0"/>
              <a:pPr/>
              <a:t>7/8/2021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5044563B-83B4-48A5-A9B0-4C05DE2F26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F76D2D5-36E9-44A1-BD22-506D863217A7}" type="datetimeFigureOut">
              <a:rPr lang="en-US" smtClean="0"/>
              <a:pPr/>
              <a:t>7/8/2021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5044563B-83B4-48A5-A9B0-4C05DE2F26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5044563B-83B4-48A5-A9B0-4C05DE2F26F1}"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F76D2D5-36E9-44A1-BD22-506D863217A7}" type="datetimeFigureOut">
              <a:rPr lang="en-US" smtClean="0"/>
              <a:pPr/>
              <a:t>7/8/2021</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5044563B-83B4-48A5-A9B0-4C05DE2F26F1}"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BF76D2D5-36E9-44A1-BD22-506D863217A7}" type="datetimeFigureOut">
              <a:rPr lang="en-US" smtClean="0"/>
              <a:pPr/>
              <a:t>7/8/2021</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BF76D2D5-36E9-44A1-BD22-506D863217A7}" type="datetimeFigureOut">
              <a:rPr lang="en-US" smtClean="0"/>
              <a:pPr/>
              <a:t>7/8/2021</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5044563B-83B4-48A5-A9B0-4C05DE2F26F1}"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11.wav"/></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14.wav"/></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media/audio15.wav"/><Relationship Id="rId5" Type="http://schemas.openxmlformats.org/officeDocument/2006/relationships/image" Target="../media/image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Unitary_state" TargetMode="External"/><Relationship Id="rId2" Type="http://schemas.openxmlformats.org/officeDocument/2006/relationships/hyperlink" Target="https://en.wikipedia.org/wiki/Egalitarianism" TargetMode="External"/><Relationship Id="rId1" Type="http://schemas.openxmlformats.org/officeDocument/2006/relationships/slideLayout" Target="../slideLayouts/slideLayout2.xml"/><Relationship Id="rId6" Type="http://schemas.openxmlformats.org/officeDocument/2006/relationships/hyperlink" Target="https://www.kaggle.com/ajaypalsinghlo/world-happiness-report-2021" TargetMode="External"/><Relationship Id="rId5" Type="http://schemas.openxmlformats.org/officeDocument/2006/relationships/hyperlink" Target="https://towardsdatascience.com/is-data-science-a-real-science-2920bb2529aa" TargetMode="External"/><Relationship Id="rId4" Type="http://schemas.openxmlformats.org/officeDocument/2006/relationships/hyperlink" Target="https://en.wikipedia.org/wiki/Semi-direct_democracy"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audio3.wav"/><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media/audio4.wav"/><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audio6.wa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7.wav"/><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media/audio9.wav"/><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Final Results</a:t>
            </a:r>
          </a:p>
          <a:p>
            <a:r>
              <a:rPr lang="en-US" sz="1400" dirty="0" smtClean="0"/>
              <a:t>Nick Reardon</a:t>
            </a:r>
            <a:endParaRPr lang="en-US" sz="1400" dirty="0"/>
          </a:p>
        </p:txBody>
      </p:sp>
      <p:sp>
        <p:nvSpPr>
          <p:cNvPr id="2" name="Title 1"/>
          <p:cNvSpPr>
            <a:spLocks noGrp="1"/>
          </p:cNvSpPr>
          <p:nvPr>
            <p:ph type="ctrTitle"/>
          </p:nvPr>
        </p:nvSpPr>
        <p:spPr/>
        <p:txBody>
          <a:bodyPr/>
          <a:lstStyle/>
          <a:p>
            <a:r>
              <a:rPr lang="en-US" dirty="0" smtClean="0"/>
              <a:t>World Happiness</a:t>
            </a:r>
            <a:endParaRPr lang="en-US" dirty="0"/>
          </a:p>
        </p:txBody>
      </p:sp>
      <p:pic>
        <p:nvPicPr>
          <p:cNvPr id="6" name="~PP1348.WAV">
            <a:hlinkClick r:id="" action="ppaction://media"/>
          </p:cNvPr>
          <p:cNvPicPr>
            <a:picLocks noRot="1" noChangeAspect="1"/>
          </p:cNvPicPr>
          <p:nvPr>
            <a:wavAudioFile r:embed="rId1" name="~PP1348.WAV"/>
          </p:nvPr>
        </p:nvPicPr>
        <p:blipFill>
          <a:blip r:embed="rId4" cstate="print"/>
          <a:stretch>
            <a:fillRect/>
          </a:stretch>
        </p:blipFill>
        <p:spPr>
          <a:xfrm>
            <a:off x="8737600" y="6451600"/>
            <a:ext cx="304800" cy="304800"/>
          </a:xfrm>
          <a:prstGeom prst="rect">
            <a:avLst/>
          </a:prstGeom>
        </p:spPr>
      </p:pic>
    </p:spTree>
  </p:cSld>
  <p:clrMapOvr>
    <a:masterClrMapping/>
  </p:clrMapOvr>
  <p:transition advTm="259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Curiosity Crashed the Car</a:t>
            </a:r>
            <a:endParaRPr lang="en-US" dirty="0"/>
          </a:p>
        </p:txBody>
      </p:sp>
      <p:sp>
        <p:nvSpPr>
          <p:cNvPr id="3" name="Content Placeholder 2"/>
          <p:cNvSpPr>
            <a:spLocks noGrp="1"/>
          </p:cNvSpPr>
          <p:nvPr>
            <p:ph sz="quarter" idx="1"/>
          </p:nvPr>
        </p:nvSpPr>
        <p:spPr/>
        <p:txBody>
          <a:bodyPr/>
          <a:lstStyle/>
          <a:p>
            <a:r>
              <a:rPr lang="en-US" dirty="0" smtClean="0"/>
              <a:t>While Neural Networks are very important, useful, and frankly impressive, there are drawbacks to their use.</a:t>
            </a:r>
          </a:p>
          <a:p>
            <a:pPr lvl="1"/>
            <a:r>
              <a:rPr lang="en-US" dirty="0" smtClean="0"/>
              <a:t>Like humans, they are not perfect. They can be wrong even if they do outperform us in typical tasks.</a:t>
            </a:r>
          </a:p>
          <a:p>
            <a:pPr lvl="1"/>
            <a:r>
              <a:rPr lang="en-US" dirty="0" smtClean="0"/>
              <a:t>They should be scrutinized intensely depending on the consequences of using them.</a:t>
            </a:r>
          </a:p>
          <a:p>
            <a:pPr lvl="2"/>
            <a:r>
              <a:rPr lang="en-US" dirty="0" smtClean="0"/>
              <a:t>More and more automotive companies are implementing the “auto-pilot” feature in their vehicles now. This relies on Neural Networks and, while they can outperform humans, they are not </a:t>
            </a:r>
            <a:r>
              <a:rPr lang="en-US" b="1" dirty="0" smtClean="0"/>
              <a:t>always</a:t>
            </a:r>
            <a:r>
              <a:rPr lang="en-US" dirty="0" smtClean="0"/>
              <a:t> accurate. Sometimes they make a mistake and, hence, there will be an accident (as there already has been).</a:t>
            </a:r>
            <a:endParaRPr lang="en-US" dirty="0"/>
          </a:p>
        </p:txBody>
      </p:sp>
      <p:pic>
        <p:nvPicPr>
          <p:cNvPr id="5" name="~PP2413.WAV">
            <a:hlinkClick r:id="" action="ppaction://media"/>
          </p:cNvPr>
          <p:cNvPicPr>
            <a:picLocks noRot="1" noChangeAspect="1"/>
          </p:cNvPicPr>
          <p:nvPr>
            <a:wavAudioFile r:embed="rId1" name="~PP2413.WAV"/>
          </p:nvPr>
        </p:nvPicPr>
        <p:blipFill>
          <a:blip r:embed="rId3" cstate="print"/>
          <a:stretch>
            <a:fillRect/>
          </a:stretch>
        </p:blipFill>
        <p:spPr>
          <a:xfrm>
            <a:off x="8737600" y="6451600"/>
            <a:ext cx="304800" cy="304800"/>
          </a:xfrm>
          <a:prstGeom prst="rect">
            <a:avLst/>
          </a:prstGeom>
        </p:spPr>
      </p:pic>
    </p:spTree>
  </p:cSld>
  <p:clrMapOvr>
    <a:masterClrMapping/>
  </p:clrMapOvr>
  <p:transition advTm="444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they safe?</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First, make sure that the consequences of failure are clear in whatever domain you apply them to.</a:t>
            </a:r>
          </a:p>
          <a:p>
            <a:pPr lvl="1"/>
            <a:r>
              <a:rPr lang="en-US" dirty="0" smtClean="0"/>
              <a:t>In Ad placement, the consequence of a person not clicking on the advertisement is minimal, you can only lose so much money. On the other hand, the consequence of getting it right is the holy grail. So, use the Neural Networks.</a:t>
            </a:r>
          </a:p>
          <a:p>
            <a:pPr lvl="1"/>
            <a:r>
              <a:rPr lang="en-US" dirty="0" smtClean="0"/>
              <a:t>Having them drive a car is a big step in trusting these algorithms.</a:t>
            </a:r>
          </a:p>
          <a:p>
            <a:pPr lvl="2"/>
            <a:r>
              <a:rPr lang="en-US" dirty="0" smtClean="0"/>
              <a:t>Testing them repeatedly in many different environments and under many different situations is imperative. When the consequence is death then the algorithm will require a lot more scrutiny and people will have to be aware of the chance of something going wrong.</a:t>
            </a:r>
          </a:p>
          <a:p>
            <a:pPr lvl="3"/>
            <a:r>
              <a:rPr lang="en-US" dirty="0" smtClean="0"/>
              <a:t>With the right explanation people will trust an algorithm if it outperforms humans themselves. In other words, an accident by a Neural Network is </a:t>
            </a:r>
            <a:r>
              <a:rPr lang="en-US" b="1" dirty="0" smtClean="0"/>
              <a:t>far</a:t>
            </a:r>
            <a:r>
              <a:rPr lang="en-US" dirty="0" smtClean="0"/>
              <a:t> less common than an accident by any driver, let alone a distracted driver.</a:t>
            </a:r>
          </a:p>
        </p:txBody>
      </p:sp>
      <p:pic>
        <p:nvPicPr>
          <p:cNvPr id="4" name="~PP634.WAV">
            <a:hlinkClick r:id="" action="ppaction://media"/>
          </p:cNvPr>
          <p:cNvPicPr>
            <a:picLocks noRot="1" noChangeAspect="1"/>
          </p:cNvPicPr>
          <p:nvPr>
            <a:wavAudioFile r:embed="rId1" name="~PP634.WAV"/>
          </p:nvPr>
        </p:nvPicPr>
        <p:blipFill>
          <a:blip r:embed="rId3" cstate="print"/>
          <a:stretch>
            <a:fillRect/>
          </a:stretch>
        </p:blipFill>
        <p:spPr>
          <a:xfrm>
            <a:off x="8737600" y="6451600"/>
            <a:ext cx="304800" cy="304800"/>
          </a:xfrm>
          <a:prstGeom prst="rect">
            <a:avLst/>
          </a:prstGeom>
        </p:spPr>
      </p:pic>
    </p:spTree>
  </p:cSld>
  <p:clrMapOvr>
    <a:masterClrMapping/>
  </p:clrMapOvr>
  <p:transition advTm="669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make sure that they are safe?</a:t>
            </a:r>
            <a:endParaRPr lang="en-US" dirty="0"/>
          </a:p>
        </p:txBody>
      </p:sp>
      <p:sp>
        <p:nvSpPr>
          <p:cNvPr id="3" name="Content Placeholder 2"/>
          <p:cNvSpPr>
            <a:spLocks noGrp="1"/>
          </p:cNvSpPr>
          <p:nvPr>
            <p:ph sz="quarter" idx="1"/>
          </p:nvPr>
        </p:nvSpPr>
        <p:spPr/>
        <p:txBody>
          <a:bodyPr/>
          <a:lstStyle/>
          <a:p>
            <a:r>
              <a:rPr lang="en-US" dirty="0" smtClean="0"/>
              <a:t>In this experiment, the consequence of an inaccurate prediction is basically non-existent. But, if we had to make sure that it was safe for deployment we would do the following.</a:t>
            </a:r>
          </a:p>
          <a:p>
            <a:pPr lvl="1"/>
            <a:r>
              <a:rPr lang="en-US" dirty="0" smtClean="0"/>
              <a:t>Measure the loss</a:t>
            </a:r>
          </a:p>
          <a:p>
            <a:pPr lvl="1"/>
            <a:r>
              <a:rPr lang="en-US" dirty="0" smtClean="0"/>
              <a:t>Measure the accuracy</a:t>
            </a:r>
          </a:p>
          <a:p>
            <a:pPr lvl="1"/>
            <a:r>
              <a:rPr lang="en-US" dirty="0" smtClean="0"/>
              <a:t>Train the algorithm with training data</a:t>
            </a:r>
          </a:p>
          <a:p>
            <a:pPr lvl="1"/>
            <a:r>
              <a:rPr lang="en-US" dirty="0" smtClean="0"/>
              <a:t>Test the algorithm with testing data</a:t>
            </a:r>
          </a:p>
          <a:p>
            <a:pPr lvl="1"/>
            <a:r>
              <a:rPr lang="en-US" dirty="0" smtClean="0"/>
              <a:t>Visualize the data</a:t>
            </a:r>
          </a:p>
          <a:p>
            <a:pPr lvl="1"/>
            <a:r>
              <a:rPr lang="en-US" dirty="0" smtClean="0"/>
              <a:t>Use various metrics to further look into the accuracy</a:t>
            </a:r>
          </a:p>
          <a:p>
            <a:pPr lvl="2"/>
            <a:r>
              <a:rPr lang="en-US" dirty="0" smtClean="0"/>
              <a:t>In this case we use MSE (mean squared error)</a:t>
            </a:r>
            <a:endParaRPr lang="en-US" dirty="0"/>
          </a:p>
        </p:txBody>
      </p:sp>
      <p:pic>
        <p:nvPicPr>
          <p:cNvPr id="5" name="~PP515.WAV">
            <a:hlinkClick r:id="" action="ppaction://media"/>
          </p:cNvPr>
          <p:cNvPicPr>
            <a:picLocks noRot="1" noChangeAspect="1"/>
          </p:cNvPicPr>
          <p:nvPr>
            <a:wavAudioFile r:embed="rId1" name="~PP515.WAV"/>
          </p:nvPr>
        </p:nvPicPr>
        <p:blipFill>
          <a:blip r:embed="rId3" cstate="print"/>
          <a:stretch>
            <a:fillRect/>
          </a:stretch>
        </p:blipFill>
        <p:spPr>
          <a:xfrm>
            <a:off x="8737600" y="6451600"/>
            <a:ext cx="304800" cy="304800"/>
          </a:xfrm>
          <a:prstGeom prst="rect">
            <a:avLst/>
          </a:prstGeom>
        </p:spPr>
      </p:pic>
    </p:spTree>
  </p:cSld>
  <p:clrMapOvr>
    <a:masterClrMapping/>
  </p:clrMapOvr>
  <p:transition advTm="776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Experiment with the Data</a:t>
            </a:r>
            <a:endParaRPr lang="en-US" dirty="0"/>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smtClean="0"/>
              <a:t>Build a Neural Network.</a:t>
            </a:r>
          </a:p>
          <a:p>
            <a:pPr marL="514350" indent="-514350">
              <a:buFont typeface="+mj-lt"/>
              <a:buAutoNum type="arabicPeriod"/>
            </a:pPr>
            <a:r>
              <a:rPr lang="en-US" dirty="0" smtClean="0"/>
              <a:t>Separate the data into training and test sets.</a:t>
            </a:r>
          </a:p>
          <a:p>
            <a:pPr marL="514350" indent="-514350">
              <a:buFont typeface="+mj-lt"/>
              <a:buAutoNum type="arabicPeriod"/>
            </a:pPr>
            <a:r>
              <a:rPr lang="en-US" dirty="0" smtClean="0"/>
              <a:t>Train the Neural Network on the training data.</a:t>
            </a:r>
          </a:p>
          <a:p>
            <a:pPr marL="788670" lvl="1" indent="-514350">
              <a:buFont typeface="+mj-lt"/>
              <a:buAutoNum type="arabicPeriod"/>
            </a:pPr>
            <a:r>
              <a:rPr lang="en-US" dirty="0" smtClean="0"/>
              <a:t>Allow the algorithm to “learn” from the data.</a:t>
            </a:r>
          </a:p>
          <a:p>
            <a:pPr marL="514350" indent="-514350">
              <a:buFont typeface="+mj-lt"/>
              <a:buAutoNum type="arabicPeriod"/>
            </a:pPr>
            <a:r>
              <a:rPr lang="en-US" dirty="0" smtClean="0"/>
              <a:t>Take a look at the results using various metrics.</a:t>
            </a:r>
          </a:p>
          <a:p>
            <a:pPr marL="788670" lvl="1" indent="-514350">
              <a:buFont typeface="+mj-lt"/>
              <a:buAutoNum type="arabicPeriod"/>
            </a:pPr>
            <a:r>
              <a:rPr lang="en-US" dirty="0" smtClean="0"/>
              <a:t>Mean Squared Error</a:t>
            </a:r>
          </a:p>
          <a:p>
            <a:pPr marL="788670" lvl="1" indent="-514350">
              <a:buFont typeface="+mj-lt"/>
              <a:buAutoNum type="arabicPeriod"/>
            </a:pPr>
            <a:r>
              <a:rPr lang="en-US" dirty="0" smtClean="0"/>
              <a:t>Mean Absolute Percentage Error</a:t>
            </a:r>
          </a:p>
        </p:txBody>
      </p:sp>
      <p:pic>
        <p:nvPicPr>
          <p:cNvPr id="4" name="~PP3934.WAV">
            <a:hlinkClick r:id="" action="ppaction://media"/>
          </p:cNvPr>
          <p:cNvPicPr>
            <a:picLocks noRot="1" noChangeAspect="1"/>
          </p:cNvPicPr>
          <p:nvPr>
            <a:wavAudioFile r:embed="rId1" name="~PP3934.WAV"/>
          </p:nvPr>
        </p:nvPicPr>
        <p:blipFill>
          <a:blip r:embed="rId4" cstate="print"/>
          <a:stretch>
            <a:fillRect/>
          </a:stretch>
        </p:blipFill>
        <p:spPr>
          <a:xfrm>
            <a:off x="8737600" y="6451600"/>
            <a:ext cx="304800" cy="304800"/>
          </a:xfrm>
          <a:prstGeom prst="rect">
            <a:avLst/>
          </a:prstGeom>
        </p:spPr>
      </p:pic>
    </p:spTree>
  </p:cSld>
  <p:clrMapOvr>
    <a:masterClrMapping/>
  </p:clrMapOvr>
  <p:transition advTm="622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Architecture of Our Network</a:t>
            </a:r>
            <a:endParaRPr lang="en-US" dirty="0"/>
          </a:p>
        </p:txBody>
      </p:sp>
      <p:sp>
        <p:nvSpPr>
          <p:cNvPr id="3" name="Content Placeholder 2"/>
          <p:cNvSpPr>
            <a:spLocks noGrp="1"/>
          </p:cNvSpPr>
          <p:nvPr>
            <p:ph sz="quarter" idx="1"/>
          </p:nvPr>
        </p:nvSpPr>
        <p:spPr/>
        <p:txBody>
          <a:bodyPr/>
          <a:lstStyle/>
          <a:p>
            <a:r>
              <a:rPr lang="en-US" dirty="0" smtClean="0"/>
              <a:t>The Network selected consisted of 3 layers.</a:t>
            </a:r>
          </a:p>
          <a:p>
            <a:pPr lvl="1"/>
            <a:r>
              <a:rPr lang="en-US" dirty="0" smtClean="0"/>
              <a:t>There are 7 input units for 7 features in our data</a:t>
            </a:r>
          </a:p>
          <a:p>
            <a:pPr lvl="1"/>
            <a:r>
              <a:rPr lang="en-US" dirty="0" smtClean="0"/>
              <a:t>There are 20 hidden units (the layer between the input and the output)</a:t>
            </a:r>
          </a:p>
          <a:p>
            <a:pPr lvl="1"/>
            <a:r>
              <a:rPr lang="en-US" dirty="0" smtClean="0"/>
              <a:t>Because we are predicting a continuous variable, there is </a:t>
            </a:r>
            <a:r>
              <a:rPr lang="en-US" smtClean="0"/>
              <a:t>only one </a:t>
            </a:r>
            <a:r>
              <a:rPr lang="en-US" dirty="0" smtClean="0"/>
              <a:t>unit in the output layer</a:t>
            </a:r>
            <a:endParaRPr lang="en-US" dirty="0"/>
          </a:p>
        </p:txBody>
      </p:sp>
      <p:pic>
        <p:nvPicPr>
          <p:cNvPr id="5" name="~PP1853.WAV">
            <a:hlinkClick r:id="" action="ppaction://media"/>
          </p:cNvPr>
          <p:cNvPicPr>
            <a:picLocks noRot="1" noChangeAspect="1"/>
          </p:cNvPicPr>
          <p:nvPr>
            <a:wavAudioFile r:embed="rId1" name="~PP1853.WAV"/>
          </p:nvPr>
        </p:nvPicPr>
        <p:blipFill>
          <a:blip r:embed="rId3" cstate="print"/>
          <a:stretch>
            <a:fillRect/>
          </a:stretch>
        </p:blipFill>
        <p:spPr>
          <a:xfrm>
            <a:off x="8737600" y="6451600"/>
            <a:ext cx="304800" cy="304800"/>
          </a:xfrm>
          <a:prstGeom prst="rect">
            <a:avLst/>
          </a:prstGeom>
        </p:spPr>
      </p:pic>
    </p:spTree>
  </p:cSld>
  <p:clrMapOvr>
    <a:masterClrMapping/>
  </p:clrMapOvr>
  <p:transition advTm="414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sz="quarter" idx="1"/>
          </p:nvPr>
        </p:nvSpPr>
        <p:spPr/>
        <p:txBody>
          <a:bodyPr>
            <a:normAutofit/>
          </a:bodyPr>
          <a:lstStyle/>
          <a:p>
            <a:pPr algn="ctr">
              <a:buNone/>
            </a:pPr>
            <a:r>
              <a:rPr lang="en-US" sz="2400" dirty="0" smtClean="0"/>
              <a:t>I think that, by looking at this visualization of our results, we trained the network very well and, judging by our metrics, we can use it reliably for making predictions.</a:t>
            </a:r>
            <a:endParaRPr lang="en-US" sz="2400" dirty="0"/>
          </a:p>
        </p:txBody>
      </p:sp>
      <p:pic>
        <p:nvPicPr>
          <p:cNvPr id="27650" name="Picture 2"/>
          <p:cNvPicPr>
            <a:picLocks noChangeAspect="1" noChangeArrowheads="1"/>
          </p:cNvPicPr>
          <p:nvPr/>
        </p:nvPicPr>
        <p:blipFill>
          <a:blip r:embed="rId4" cstate="print"/>
          <a:srcRect/>
          <a:stretch>
            <a:fillRect/>
          </a:stretch>
        </p:blipFill>
        <p:spPr bwMode="auto">
          <a:xfrm>
            <a:off x="2286000" y="2895600"/>
            <a:ext cx="4562475" cy="3152775"/>
          </a:xfrm>
          <a:prstGeom prst="rect">
            <a:avLst/>
          </a:prstGeom>
          <a:noFill/>
          <a:ln w="9525">
            <a:noFill/>
            <a:miter lim="800000"/>
            <a:headEnd/>
            <a:tailEnd/>
          </a:ln>
        </p:spPr>
      </p:pic>
      <p:pic>
        <p:nvPicPr>
          <p:cNvPr id="5" name="~PP2632.WAV">
            <a:hlinkClick r:id="" action="ppaction://media"/>
          </p:cNvPr>
          <p:cNvPicPr>
            <a:picLocks noRot="1" noChangeAspect="1"/>
          </p:cNvPicPr>
          <p:nvPr>
            <a:wavAudioFile r:embed="rId1" name="~PP2632.WAV"/>
          </p:nvPr>
        </p:nvPicPr>
        <p:blipFill>
          <a:blip r:embed="rId5" cstate="print"/>
          <a:stretch>
            <a:fillRect/>
          </a:stretch>
        </p:blipFill>
        <p:spPr>
          <a:xfrm>
            <a:off x="8737600" y="6451600"/>
            <a:ext cx="304800" cy="304800"/>
          </a:xfrm>
          <a:prstGeom prst="rect">
            <a:avLst/>
          </a:prstGeom>
        </p:spPr>
      </p:pic>
    </p:spTree>
  </p:cSld>
  <p:clrMapOvr>
    <a:masterClrMapping/>
  </p:clrMapOvr>
  <p:transition advTm="376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what’s the verdict?</a:t>
            </a:r>
            <a:endParaRPr lang="en-US" dirty="0"/>
          </a:p>
        </p:txBody>
      </p:sp>
      <p:sp>
        <p:nvSpPr>
          <p:cNvPr id="3" name="Content Placeholder 2"/>
          <p:cNvSpPr>
            <a:spLocks noGrp="1"/>
          </p:cNvSpPr>
          <p:nvPr>
            <p:ph sz="quarter" idx="1"/>
          </p:nvPr>
        </p:nvSpPr>
        <p:spPr/>
        <p:txBody>
          <a:bodyPr/>
          <a:lstStyle/>
          <a:p>
            <a:pPr algn="ctr">
              <a:buNone/>
            </a:pPr>
            <a:r>
              <a:rPr lang="en-US" dirty="0" smtClean="0"/>
              <a:t>By taking our features and making them perfect, the Neural Network predicts that our ideal society will have a happiness score of 9.68.</a:t>
            </a:r>
          </a:p>
          <a:p>
            <a:pPr algn="ctr">
              <a:buNone/>
            </a:pPr>
            <a:endParaRPr lang="en-US" dirty="0" smtClean="0"/>
          </a:p>
          <a:p>
            <a:pPr algn="ctr">
              <a:buNone/>
            </a:pPr>
            <a:r>
              <a:rPr lang="en-US" dirty="0" smtClean="0"/>
              <a:t>That’s a happy society!</a:t>
            </a:r>
            <a:endParaRPr lang="en-US" dirty="0"/>
          </a:p>
        </p:txBody>
      </p:sp>
      <p:pic>
        <p:nvPicPr>
          <p:cNvPr id="4" name="Picture 2" descr="How Happy Are You? Take This Quiz to Find Out"/>
          <p:cNvPicPr>
            <a:picLocks noChangeAspect="1" noChangeArrowheads="1"/>
          </p:cNvPicPr>
          <p:nvPr/>
        </p:nvPicPr>
        <p:blipFill>
          <a:blip r:embed="rId3" cstate="print"/>
          <a:srcRect/>
          <a:stretch>
            <a:fillRect/>
          </a:stretch>
        </p:blipFill>
        <p:spPr bwMode="auto">
          <a:xfrm>
            <a:off x="1752600" y="4191000"/>
            <a:ext cx="5638800" cy="1889879"/>
          </a:xfrm>
          <a:prstGeom prst="rect">
            <a:avLst/>
          </a:prstGeom>
          <a:noFill/>
        </p:spPr>
      </p:pic>
      <p:pic>
        <p:nvPicPr>
          <p:cNvPr id="5" name="~PP286.WAV">
            <a:hlinkClick r:id="" action="ppaction://media"/>
          </p:cNvPr>
          <p:cNvPicPr>
            <a:picLocks noRot="1" noChangeAspect="1"/>
          </p:cNvPicPr>
          <p:nvPr>
            <a:wavAudioFile r:embed="rId1" name="~PP286.WAV"/>
          </p:nvPr>
        </p:nvPicPr>
        <p:blipFill>
          <a:blip r:embed="rId4" cstate="print"/>
          <a:stretch>
            <a:fillRect/>
          </a:stretch>
        </p:blipFill>
        <p:spPr>
          <a:xfrm>
            <a:off x="8737600" y="6451600"/>
            <a:ext cx="304800" cy="304800"/>
          </a:xfrm>
          <a:prstGeom prst="rect">
            <a:avLst/>
          </a:prstGeom>
        </p:spPr>
      </p:pic>
    </p:spTree>
  </p:cSld>
  <p:clrMapOvr>
    <a:masterClrMapping/>
  </p:clrMapOvr>
  <p:transition advTm="170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quarter" idx="1"/>
          </p:nvPr>
        </p:nvSpPr>
        <p:spPr/>
        <p:txBody>
          <a:bodyPr>
            <a:normAutofit/>
          </a:bodyPr>
          <a:lstStyle/>
          <a:p>
            <a:pPr marL="514350" indent="-514350">
              <a:buFont typeface="+mj-lt"/>
              <a:buAutoNum type="arabicPeriod"/>
            </a:pPr>
            <a:r>
              <a:rPr lang="en-US" sz="2000" dirty="0" smtClean="0"/>
              <a:t>My professor, Brett Werner. I learned a lot in this course and I believe that you did a great job at teaching while having qualities that are favorable (such as kindness and thoughtfulness).</a:t>
            </a:r>
          </a:p>
          <a:p>
            <a:pPr marL="514350" indent="-514350">
              <a:buFont typeface="+mj-lt"/>
              <a:buAutoNum type="arabicPeriod"/>
            </a:pPr>
            <a:r>
              <a:rPr lang="en-US" sz="2000" dirty="0" smtClean="0"/>
              <a:t>My peer, Ben Brock. Thank you for building my confidence in pursuing this degree. Although it hasn’t been easy I have always looked up to you in becoming a success in this field and working closely with others.</a:t>
            </a:r>
          </a:p>
          <a:p>
            <a:pPr marL="514350" indent="-514350">
              <a:buFont typeface="+mj-lt"/>
              <a:buAutoNum type="arabicPeriod"/>
            </a:pPr>
            <a:r>
              <a:rPr lang="en-US" sz="2000" dirty="0" smtClean="0"/>
              <a:t>My wife, Maya. Thank you for pushing me to do this. I have learned a lot and, although this hasn’t been the easiest journey, through the ups and downs I always cherish your love and support. Being able to talk to you about what I know is so important to me, so having someone as smart as you is an honor and a blessing.</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
          </p:nvPr>
        </p:nvSpPr>
        <p:spPr/>
        <p:txBody>
          <a:bodyPr>
            <a:normAutofit/>
          </a:bodyPr>
          <a:lstStyle/>
          <a:p>
            <a:pPr marL="514350" indent="-514350">
              <a:buFont typeface="+mj-lt"/>
              <a:buAutoNum type="arabicPeriod"/>
            </a:pPr>
            <a:r>
              <a:rPr lang="en-US" sz="1400" dirty="0" smtClean="0"/>
              <a:t>Egalitarianism Wikipedia, 2021, </a:t>
            </a:r>
            <a:r>
              <a:rPr lang="en-US" sz="1400" dirty="0" smtClean="0">
                <a:hlinkClick r:id="rId2"/>
              </a:rPr>
              <a:t>https://en.wikipedia.org/wiki/Egalitarianism</a:t>
            </a:r>
            <a:endParaRPr lang="en-US" sz="1400" dirty="0" smtClean="0"/>
          </a:p>
          <a:p>
            <a:pPr marL="514350" indent="-514350">
              <a:buFont typeface="+mj-lt"/>
              <a:buAutoNum type="arabicPeriod"/>
            </a:pPr>
            <a:r>
              <a:rPr lang="en-US" sz="1400" dirty="0" smtClean="0"/>
              <a:t>Unitary State Wikipedia, 2021, </a:t>
            </a:r>
            <a:r>
              <a:rPr lang="en-US" sz="1400" dirty="0" smtClean="0">
                <a:hlinkClick r:id="rId3"/>
              </a:rPr>
              <a:t>https://en.wikipedia.org/wiki/Unitary_state</a:t>
            </a:r>
            <a:endParaRPr lang="en-US" sz="1400" dirty="0" smtClean="0"/>
          </a:p>
          <a:p>
            <a:pPr marL="514350" indent="-514350">
              <a:buFont typeface="+mj-lt"/>
              <a:buAutoNum type="arabicPeriod"/>
            </a:pPr>
            <a:r>
              <a:rPr lang="en-US" sz="1400" dirty="0" smtClean="0"/>
              <a:t>Semi-direct Democracy Wikipedia, 2021, </a:t>
            </a:r>
            <a:r>
              <a:rPr lang="en-US" sz="1400" dirty="0" smtClean="0">
                <a:hlinkClick r:id="rId4"/>
              </a:rPr>
              <a:t>https://en.wikipedia.org/wiki/Semi-direct_democracy</a:t>
            </a:r>
            <a:endParaRPr lang="en-US" sz="1400" dirty="0" smtClean="0"/>
          </a:p>
          <a:p>
            <a:pPr marL="514350" indent="-514350">
              <a:buFont typeface="+mj-lt"/>
              <a:buAutoNum type="arabicPeriod"/>
            </a:pPr>
            <a:r>
              <a:rPr lang="en-US" sz="1400" dirty="0" smtClean="0"/>
              <a:t>Towards Data Science, </a:t>
            </a:r>
            <a:r>
              <a:rPr lang="en-US" sz="1400" dirty="0" err="1" smtClean="0"/>
              <a:t>Ludovic</a:t>
            </a:r>
            <a:r>
              <a:rPr lang="en-US" sz="1400" dirty="0" smtClean="0"/>
              <a:t> Benistant,2021, </a:t>
            </a:r>
            <a:r>
              <a:rPr lang="en-US" sz="1400" dirty="0" smtClean="0">
                <a:hlinkClick r:id="rId5"/>
              </a:rPr>
              <a:t>https://towardsdatascience.com/is-data-science-a-real-science-2920bb2529aa</a:t>
            </a:r>
            <a:endParaRPr lang="en-US" sz="1400" dirty="0" smtClean="0"/>
          </a:p>
          <a:p>
            <a:pPr marL="514350" indent="-514350">
              <a:buFont typeface="+mj-lt"/>
              <a:buAutoNum type="arabicPeriod"/>
            </a:pPr>
            <a:r>
              <a:rPr lang="en-US" sz="1400" dirty="0" err="1" smtClean="0"/>
              <a:t>Kaggle</a:t>
            </a:r>
            <a:r>
              <a:rPr lang="en-US" sz="1400" dirty="0" smtClean="0"/>
              <a:t>, 2021, </a:t>
            </a:r>
            <a:r>
              <a:rPr lang="en-US" sz="1400" dirty="0" smtClean="0">
                <a:hlinkClick r:id="rId6"/>
              </a:rPr>
              <a:t>https://www.kaggle.com/ajaypalsinghlo/world-happiness-report-2021</a:t>
            </a:r>
            <a:endParaRPr lang="en-US" sz="1400" dirty="0" smtClean="0"/>
          </a:p>
          <a:p>
            <a:pPr marL="514350" indent="-514350">
              <a:buFont typeface="+mj-lt"/>
              <a:buAutoNum type="arabicPeriod"/>
            </a:pP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Premise</a:t>
            </a:r>
            <a:endParaRPr lang="en-US" dirty="0"/>
          </a:p>
        </p:txBody>
      </p:sp>
      <p:sp>
        <p:nvSpPr>
          <p:cNvPr id="3" name="Content Placeholder 2"/>
          <p:cNvSpPr>
            <a:spLocks noGrp="1"/>
          </p:cNvSpPr>
          <p:nvPr>
            <p:ph sz="quarter" idx="1"/>
          </p:nvPr>
        </p:nvSpPr>
        <p:spPr/>
        <p:txBody>
          <a:bodyPr/>
          <a:lstStyle/>
          <a:p>
            <a:r>
              <a:rPr lang="en-US" dirty="0" smtClean="0"/>
              <a:t>The world happiness score is rated on a scale of 0 to 10, 10 being the highest possible score (the ideal society).</a:t>
            </a:r>
          </a:p>
          <a:p>
            <a:r>
              <a:rPr lang="en-US" dirty="0" smtClean="0"/>
              <a:t>Based on certain features of a society and/or country, we should be able to predict the closest thing to an ideal society by adjusting the parameters in a data frame.</a:t>
            </a:r>
          </a:p>
          <a:p>
            <a:r>
              <a:rPr lang="en-US" dirty="0" smtClean="0"/>
              <a:t>In the end I will feed the algorithm perfect scores and see what it predicts.</a:t>
            </a:r>
          </a:p>
          <a:p>
            <a:endParaRPr lang="en-US" dirty="0"/>
          </a:p>
        </p:txBody>
      </p:sp>
      <p:pic>
        <p:nvPicPr>
          <p:cNvPr id="6" name="~PP468.WAV">
            <a:hlinkClick r:id="" action="ppaction://media"/>
          </p:cNvPr>
          <p:cNvPicPr>
            <a:picLocks noRot="1" noChangeAspect="1"/>
          </p:cNvPicPr>
          <p:nvPr>
            <a:wavAudioFile r:embed="rId1" name="~PP468.WAV"/>
          </p:nvPr>
        </p:nvPicPr>
        <p:blipFill>
          <a:blip r:embed="rId4" cstate="print"/>
          <a:stretch>
            <a:fillRect/>
          </a:stretch>
        </p:blipFill>
        <p:spPr>
          <a:xfrm>
            <a:off x="8737600" y="6451600"/>
            <a:ext cx="304800" cy="304800"/>
          </a:xfrm>
          <a:prstGeom prst="rect">
            <a:avLst/>
          </a:prstGeom>
        </p:spPr>
      </p:pic>
    </p:spTree>
  </p:cSld>
  <p:clrMapOvr>
    <a:masterClrMapping/>
  </p:clrMapOvr>
  <p:transition advTm="655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Problem and the Data</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In order to predict what the closest thing to an ideal society would be, first we need to understand the problem and the data.</a:t>
            </a:r>
          </a:p>
          <a:p>
            <a:r>
              <a:rPr lang="en-US" dirty="0" smtClean="0"/>
              <a:t>Scale: 0 to 10 &amp; Percentage</a:t>
            </a:r>
          </a:p>
          <a:p>
            <a:r>
              <a:rPr lang="en-US" dirty="0" smtClean="0"/>
              <a:t>Features</a:t>
            </a:r>
          </a:p>
          <a:p>
            <a:pPr lvl="1"/>
            <a:r>
              <a:rPr lang="en-US" dirty="0" smtClean="0"/>
              <a:t>Freedom</a:t>
            </a:r>
          </a:p>
          <a:p>
            <a:pPr lvl="1"/>
            <a:r>
              <a:rPr lang="en-US" dirty="0" smtClean="0"/>
              <a:t>GDP per capita</a:t>
            </a:r>
          </a:p>
          <a:p>
            <a:pPr lvl="1"/>
            <a:r>
              <a:rPr lang="en-US" dirty="0" smtClean="0"/>
              <a:t>Healthy life expectancy</a:t>
            </a:r>
          </a:p>
          <a:p>
            <a:pPr lvl="1"/>
            <a:r>
              <a:rPr lang="en-US" dirty="0" smtClean="0"/>
              <a:t>Social support</a:t>
            </a:r>
          </a:p>
          <a:p>
            <a:pPr lvl="1"/>
            <a:r>
              <a:rPr lang="en-US" dirty="0" smtClean="0"/>
              <a:t>Freedom to make life choices</a:t>
            </a:r>
          </a:p>
          <a:p>
            <a:pPr lvl="1"/>
            <a:r>
              <a:rPr lang="en-US" dirty="0" smtClean="0"/>
              <a:t>Generosity</a:t>
            </a:r>
          </a:p>
          <a:p>
            <a:pPr lvl="1"/>
            <a:r>
              <a:rPr lang="en-US" dirty="0" smtClean="0"/>
              <a:t>Perceptions of corruption</a:t>
            </a:r>
          </a:p>
          <a:p>
            <a:pPr lvl="1"/>
            <a:r>
              <a:rPr lang="en-US" dirty="0" smtClean="0"/>
              <a:t>Score in Dystopia</a:t>
            </a:r>
          </a:p>
          <a:p>
            <a:endParaRPr lang="en-US" dirty="0"/>
          </a:p>
        </p:txBody>
      </p:sp>
      <p:pic>
        <p:nvPicPr>
          <p:cNvPr id="1028" name="Picture 4" descr="Backpack Green Brown Clip Art at Clker.com - vector clip art online,  royalty free &amp;amp; public domain"/>
          <p:cNvPicPr>
            <a:picLocks noChangeAspect="1" noChangeArrowheads="1"/>
          </p:cNvPicPr>
          <p:nvPr/>
        </p:nvPicPr>
        <p:blipFill>
          <a:blip r:embed="rId4" cstate="print"/>
          <a:srcRect/>
          <a:stretch>
            <a:fillRect/>
          </a:stretch>
        </p:blipFill>
        <p:spPr bwMode="auto">
          <a:xfrm>
            <a:off x="5486400" y="2667000"/>
            <a:ext cx="2614876" cy="3124200"/>
          </a:xfrm>
          <a:prstGeom prst="rect">
            <a:avLst/>
          </a:prstGeom>
          <a:noFill/>
        </p:spPr>
      </p:pic>
      <p:pic>
        <p:nvPicPr>
          <p:cNvPr id="8" name="~PP3683.WAV">
            <a:hlinkClick r:id="" action="ppaction://media"/>
          </p:cNvPr>
          <p:cNvPicPr>
            <a:picLocks noRot="1" noChangeAspect="1"/>
          </p:cNvPicPr>
          <p:nvPr>
            <a:wavAudioFile r:embed="rId1" name="~PP3683.WAV"/>
          </p:nvPr>
        </p:nvPicPr>
        <p:blipFill>
          <a:blip r:embed="rId5" cstate="print"/>
          <a:stretch>
            <a:fillRect/>
          </a:stretch>
        </p:blipFill>
        <p:spPr>
          <a:xfrm>
            <a:off x="8737600" y="6451600"/>
            <a:ext cx="304800" cy="304800"/>
          </a:xfrm>
          <a:prstGeom prst="rect">
            <a:avLst/>
          </a:prstGeom>
        </p:spPr>
      </p:pic>
    </p:spTree>
  </p:cSld>
  <p:clrMapOvr>
    <a:masterClrMapping/>
  </p:clrMapOvr>
  <p:transition advTm="645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Happiest Society: Finland</a:t>
            </a:r>
            <a:endParaRPr lang="en-US" dirty="0"/>
          </a:p>
        </p:txBody>
      </p:sp>
      <p:sp>
        <p:nvSpPr>
          <p:cNvPr id="3" name="Content Placeholder 2"/>
          <p:cNvSpPr>
            <a:spLocks noGrp="1"/>
          </p:cNvSpPr>
          <p:nvPr>
            <p:ph sz="quarter" idx="1"/>
          </p:nvPr>
        </p:nvSpPr>
        <p:spPr/>
        <p:txBody>
          <a:bodyPr>
            <a:normAutofit/>
          </a:bodyPr>
          <a:lstStyle/>
          <a:p>
            <a:r>
              <a:rPr lang="en-US" dirty="0" smtClean="0"/>
              <a:t>Egalitarian Society </a:t>
            </a:r>
            <a:r>
              <a:rPr lang="en-US" baseline="30000" dirty="0" smtClean="0"/>
              <a:t>[1]</a:t>
            </a:r>
            <a:endParaRPr lang="en-US" dirty="0" smtClean="0"/>
          </a:p>
          <a:p>
            <a:pPr lvl="1"/>
            <a:r>
              <a:rPr lang="en-US" dirty="0" smtClean="0"/>
              <a:t>GDP per capita: 9.8</a:t>
            </a:r>
          </a:p>
          <a:p>
            <a:pPr lvl="1"/>
            <a:r>
              <a:rPr lang="en-US" dirty="0" smtClean="0"/>
              <a:t>Social support: 95.4%</a:t>
            </a:r>
          </a:p>
          <a:p>
            <a:pPr lvl="1"/>
            <a:r>
              <a:rPr lang="en-US" dirty="0" smtClean="0"/>
              <a:t>Healthy life expectancy: 72 years</a:t>
            </a:r>
          </a:p>
          <a:p>
            <a:pPr lvl="1"/>
            <a:r>
              <a:rPr lang="en-US" dirty="0" smtClean="0"/>
              <a:t>Freedom to make life choices: 94.9%</a:t>
            </a:r>
          </a:p>
          <a:p>
            <a:pPr lvl="1"/>
            <a:r>
              <a:rPr lang="en-US" dirty="0" smtClean="0"/>
              <a:t>Generosity: 9.8%</a:t>
            </a:r>
          </a:p>
          <a:p>
            <a:pPr lvl="1"/>
            <a:r>
              <a:rPr lang="en-US" dirty="0" smtClean="0"/>
              <a:t>Perceptions of corruption: 18.6%</a:t>
            </a:r>
          </a:p>
          <a:p>
            <a:pPr lvl="1"/>
            <a:r>
              <a:rPr lang="en-US" dirty="0" smtClean="0"/>
              <a:t>Score in Dystopia: 2.430</a:t>
            </a:r>
            <a:endParaRPr lang="en-US" dirty="0"/>
          </a:p>
        </p:txBody>
      </p:sp>
      <p:pic>
        <p:nvPicPr>
          <p:cNvPr id="21506" name="Picture 2" descr="File:Flag of Finland.svg - Wikimedia Commons"/>
          <p:cNvPicPr>
            <a:picLocks noChangeAspect="1" noChangeArrowheads="1"/>
          </p:cNvPicPr>
          <p:nvPr/>
        </p:nvPicPr>
        <p:blipFill>
          <a:blip r:embed="rId4" cstate="print"/>
          <a:srcRect/>
          <a:stretch>
            <a:fillRect/>
          </a:stretch>
        </p:blipFill>
        <p:spPr bwMode="auto">
          <a:xfrm>
            <a:off x="5791200" y="1600200"/>
            <a:ext cx="2868706" cy="1752600"/>
          </a:xfrm>
          <a:prstGeom prst="rect">
            <a:avLst/>
          </a:prstGeom>
          <a:noFill/>
        </p:spPr>
      </p:pic>
      <p:pic>
        <p:nvPicPr>
          <p:cNvPr id="6" name="~PP4073.WAV">
            <a:hlinkClick r:id="" action="ppaction://media"/>
          </p:cNvPr>
          <p:cNvPicPr>
            <a:picLocks noRot="1" noChangeAspect="1"/>
          </p:cNvPicPr>
          <p:nvPr>
            <a:wavAudioFile r:embed="rId1" name="~PP4073.WAV"/>
          </p:nvPr>
        </p:nvPicPr>
        <p:blipFill>
          <a:blip r:embed="rId5" cstate="print"/>
          <a:stretch>
            <a:fillRect/>
          </a:stretch>
        </p:blipFill>
        <p:spPr>
          <a:xfrm>
            <a:off x="8737600" y="64516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Top 3 Happiest Societies</a:t>
            </a:r>
            <a:endParaRPr lang="en-US" dirty="0"/>
          </a:p>
        </p:txBody>
      </p:sp>
      <p:sp>
        <p:nvSpPr>
          <p:cNvPr id="3" name="Content Placeholder 2"/>
          <p:cNvSpPr>
            <a:spLocks noGrp="1"/>
          </p:cNvSpPr>
          <p:nvPr>
            <p:ph sz="quarter" idx="1"/>
          </p:nvPr>
        </p:nvSpPr>
        <p:spPr/>
        <p:txBody>
          <a:bodyPr/>
          <a:lstStyle/>
          <a:p>
            <a:r>
              <a:rPr lang="en-US" dirty="0" smtClean="0"/>
              <a:t>Egalitarian</a:t>
            </a:r>
            <a:r>
              <a:rPr lang="en-US" baseline="30000" dirty="0" smtClean="0"/>
              <a:t>[1]</a:t>
            </a:r>
            <a:endParaRPr lang="en-US" dirty="0" smtClean="0"/>
          </a:p>
          <a:p>
            <a:r>
              <a:rPr lang="en-US" dirty="0" smtClean="0"/>
              <a:t>Unitary State</a:t>
            </a:r>
            <a:r>
              <a:rPr lang="en-US" baseline="30000" dirty="0" smtClean="0"/>
              <a:t>[2]</a:t>
            </a:r>
          </a:p>
          <a:p>
            <a:r>
              <a:rPr lang="en-US" dirty="0" smtClean="0"/>
              <a:t>Semi-direct Democracy</a:t>
            </a:r>
            <a:r>
              <a:rPr lang="en-US" baseline="30000" dirty="0" smtClean="0"/>
              <a:t>[3]</a:t>
            </a:r>
          </a:p>
          <a:p>
            <a:pPr>
              <a:buNone/>
            </a:pPr>
            <a:endParaRPr lang="en-US" baseline="30000" dirty="0" smtClean="0"/>
          </a:p>
          <a:p>
            <a:pPr algn="ctr">
              <a:buNone/>
            </a:pPr>
            <a:r>
              <a:rPr lang="en-US" sz="1800" dirty="0" smtClean="0"/>
              <a:t>The top 5 happiest countries consist of these types of societies.</a:t>
            </a:r>
          </a:p>
          <a:p>
            <a:pPr marL="514350" indent="-514350" algn="ctr">
              <a:buFont typeface="+mj-lt"/>
              <a:buAutoNum type="arabicPeriod"/>
            </a:pPr>
            <a:r>
              <a:rPr lang="en-US" sz="1800" dirty="0" smtClean="0"/>
              <a:t>         Finland</a:t>
            </a:r>
          </a:p>
          <a:p>
            <a:pPr marL="514350" indent="-514350" algn="ctr">
              <a:buFont typeface="+mj-lt"/>
              <a:buAutoNum type="arabicPeriod"/>
            </a:pPr>
            <a:r>
              <a:rPr lang="en-US" sz="1800" dirty="0" smtClean="0"/>
              <a:t>      Denmark</a:t>
            </a:r>
          </a:p>
          <a:p>
            <a:pPr marL="514350" indent="-514350" algn="ctr">
              <a:buFont typeface="+mj-lt"/>
              <a:buAutoNum type="arabicPeriod"/>
            </a:pPr>
            <a:r>
              <a:rPr lang="en-US" sz="1800" dirty="0" smtClean="0"/>
              <a:t>  Switzerland</a:t>
            </a:r>
          </a:p>
          <a:p>
            <a:pPr marL="514350" indent="-514350" algn="ctr">
              <a:buFont typeface="+mj-lt"/>
              <a:buAutoNum type="arabicPeriod"/>
            </a:pPr>
            <a:r>
              <a:rPr lang="en-US" sz="1800" dirty="0" smtClean="0"/>
              <a:t>          Iceland</a:t>
            </a:r>
          </a:p>
          <a:p>
            <a:pPr marL="514350" indent="-514350" algn="ctr">
              <a:buFont typeface="+mj-lt"/>
              <a:buAutoNum type="arabicPeriod"/>
            </a:pPr>
            <a:r>
              <a:rPr lang="en-US" sz="1800" dirty="0" smtClean="0"/>
              <a:t>Netherlands</a:t>
            </a:r>
            <a:endParaRPr lang="en-US" sz="1800" dirty="0"/>
          </a:p>
        </p:txBody>
      </p:sp>
      <p:pic>
        <p:nvPicPr>
          <p:cNvPr id="4" name="~PP1994.WAV">
            <a:hlinkClick r:id="" action="ppaction://media"/>
          </p:cNvPr>
          <p:cNvPicPr>
            <a:picLocks noRot="1" noChangeAspect="1"/>
          </p:cNvPicPr>
          <p:nvPr>
            <a:wavAudioFile r:embed="rId1" name="~PP1994.WAV"/>
          </p:nvPr>
        </p:nvPicPr>
        <p:blipFill>
          <a:blip r:embed="rId4" cstate="print"/>
          <a:stretch>
            <a:fillRect/>
          </a:stretch>
        </p:blipFill>
        <p:spPr>
          <a:xfrm>
            <a:off x="8737600" y="6451600"/>
            <a:ext cx="304800" cy="304800"/>
          </a:xfrm>
          <a:prstGeom prst="rect">
            <a:avLst/>
          </a:prstGeom>
        </p:spPr>
      </p:pic>
    </p:spTree>
  </p:cSld>
  <p:clrMapOvr>
    <a:masterClrMapping/>
  </p:clrMapOvr>
  <p:transition advTm="511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Scientific Method</a:t>
            </a:r>
            <a:endParaRPr lang="en-US" dirty="0"/>
          </a:p>
        </p:txBody>
      </p:sp>
      <p:sp>
        <p:nvSpPr>
          <p:cNvPr id="3" name="Content Placeholder 2"/>
          <p:cNvSpPr>
            <a:spLocks noGrp="1"/>
          </p:cNvSpPr>
          <p:nvPr>
            <p:ph sz="quarter" idx="1"/>
          </p:nvPr>
        </p:nvSpPr>
        <p:spPr/>
        <p:txBody>
          <a:bodyPr/>
          <a:lstStyle/>
          <a:p>
            <a:r>
              <a:rPr lang="en-US" dirty="0" smtClean="0"/>
              <a:t>The idea behind data science is that you can actually perform experiments through the Scientific Method using just data and different forms of pattern recognition. This essentially captures the scientific method through the use of various methods in Artificial Intelligence that will “play out” the controlled experiment and prove or disprove your hypothesis.</a:t>
            </a:r>
            <a:endParaRPr lang="en-US" dirty="0"/>
          </a:p>
        </p:txBody>
      </p:sp>
      <p:pic>
        <p:nvPicPr>
          <p:cNvPr id="4" name="~PP1723.WAV">
            <a:hlinkClick r:id="" action="ppaction://media"/>
          </p:cNvPr>
          <p:cNvPicPr>
            <a:picLocks noRot="1" noChangeAspect="1"/>
          </p:cNvPicPr>
          <p:nvPr>
            <a:wavAudioFile r:embed="rId1" name="~PP1723.WAV"/>
          </p:nvPr>
        </p:nvPicPr>
        <p:blipFill>
          <a:blip r:embed="rId4" cstate="print"/>
          <a:stretch>
            <a:fillRect/>
          </a:stretch>
        </p:blipFill>
        <p:spPr>
          <a:xfrm>
            <a:off x="8737600" y="6451600"/>
            <a:ext cx="304800" cy="304800"/>
          </a:xfrm>
          <a:prstGeom prst="rect">
            <a:avLst/>
          </a:prstGeom>
        </p:spPr>
      </p:pic>
    </p:spTree>
  </p:cSld>
  <p:clrMapOvr>
    <a:masterClrMapping/>
  </p:clrMapOvr>
  <p:transition advTm="478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and Validation</a:t>
            </a:r>
            <a:endParaRPr lang="en-US" dirty="0"/>
          </a:p>
        </p:txBody>
      </p:sp>
      <p:sp>
        <p:nvSpPr>
          <p:cNvPr id="3" name="Content Placeholder 2"/>
          <p:cNvSpPr>
            <a:spLocks noGrp="1"/>
          </p:cNvSpPr>
          <p:nvPr>
            <p:ph sz="quarter" idx="1"/>
          </p:nvPr>
        </p:nvSpPr>
        <p:spPr/>
        <p:txBody>
          <a:bodyPr/>
          <a:lstStyle/>
          <a:p>
            <a:pPr algn="ctr">
              <a:buNone/>
            </a:pPr>
            <a:r>
              <a:rPr lang="en-US" dirty="0" smtClean="0"/>
              <a:t>In this experiment we start with the hypothesis that we can fabricate the ideal society by adjusting the parameters that we feed to the algorithm. By making all of the features perfect we can both see whether it will provide the hypothetical citizens of this country with a more happiness than any other country but also we will be validating that these AI techniques are also accurate with their predictions.</a:t>
            </a:r>
            <a:endParaRPr lang="en-US" dirty="0"/>
          </a:p>
        </p:txBody>
      </p:sp>
      <p:pic>
        <p:nvPicPr>
          <p:cNvPr id="5" name="~PP1106.WAV">
            <a:hlinkClick r:id="" action="ppaction://media"/>
          </p:cNvPr>
          <p:cNvPicPr>
            <a:picLocks noRot="1" noChangeAspect="1"/>
          </p:cNvPicPr>
          <p:nvPr>
            <a:wavAudioFile r:embed="rId1" name="~PP1106.WAV"/>
          </p:nvPr>
        </p:nvPicPr>
        <p:blipFill>
          <a:blip r:embed="rId4" cstate="print"/>
          <a:stretch>
            <a:fillRect/>
          </a:stretch>
        </p:blipFill>
        <p:spPr>
          <a:xfrm>
            <a:off x="8737600" y="6451600"/>
            <a:ext cx="304800" cy="304800"/>
          </a:xfrm>
          <a:prstGeom prst="rect">
            <a:avLst/>
          </a:prstGeom>
        </p:spPr>
      </p:pic>
    </p:spTree>
  </p:cSld>
  <p:clrMapOvr>
    <a:masterClrMapping/>
  </p:clrMapOvr>
  <p:transition advTm="494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method did I use?</a:t>
            </a:r>
            <a:endParaRPr lang="en-US" dirty="0"/>
          </a:p>
        </p:txBody>
      </p:sp>
      <p:sp>
        <p:nvSpPr>
          <p:cNvPr id="3" name="Content Placeholder 2"/>
          <p:cNvSpPr>
            <a:spLocks noGrp="1"/>
          </p:cNvSpPr>
          <p:nvPr>
            <p:ph sz="quarter" idx="1"/>
          </p:nvPr>
        </p:nvSpPr>
        <p:spPr/>
        <p:txBody>
          <a:bodyPr>
            <a:normAutofit/>
          </a:bodyPr>
          <a:lstStyle/>
          <a:p>
            <a:r>
              <a:rPr lang="en-US" sz="2000" dirty="0" smtClean="0"/>
              <a:t>In AI there is a growing field by the name of “Deep Learning”. Deep Learning aims to replicate the function of the mind, even by creating structures that are eerily similar to the structures in our own brain.</a:t>
            </a:r>
          </a:p>
          <a:p>
            <a:r>
              <a:rPr lang="en-US" sz="2000" dirty="0" smtClean="0"/>
              <a:t>While this may or may not be true for our own minds, the fact of the matter is that they work. So, whether this is representative of the biological norm or not, we can still use this particular method to carry out our experiments.</a:t>
            </a:r>
          </a:p>
          <a:p>
            <a:endParaRPr lang="en-US" sz="2000" dirty="0" smtClean="0"/>
          </a:p>
          <a:p>
            <a:r>
              <a:rPr lang="en-US" sz="2000" dirty="0" smtClean="0"/>
              <a:t>So, what was used?</a:t>
            </a:r>
          </a:p>
          <a:p>
            <a:pPr lvl="1"/>
            <a:r>
              <a:rPr lang="en-US" sz="1500" dirty="0" smtClean="0"/>
              <a:t>In this experiment I decided to use Neural Networks for something called Regression (a prediction of a continuous variable).</a:t>
            </a:r>
          </a:p>
          <a:p>
            <a:pPr lvl="1"/>
            <a:r>
              <a:rPr lang="en-US" sz="1500" dirty="0" smtClean="0"/>
              <a:t>Neural Networks are state-of-the-art and often have the best accuracy of any other algorithm used by AI practitioners. The outcome of this experiment was no less significant.</a:t>
            </a:r>
            <a:endParaRPr lang="en-US" sz="1500" dirty="0"/>
          </a:p>
        </p:txBody>
      </p:sp>
      <p:pic>
        <p:nvPicPr>
          <p:cNvPr id="4" name="~PP3680.WAV">
            <a:hlinkClick r:id="" action="ppaction://media"/>
          </p:cNvPr>
          <p:cNvPicPr>
            <a:picLocks noRot="1" noChangeAspect="1"/>
          </p:cNvPicPr>
          <p:nvPr>
            <a:wavAudioFile r:embed="rId1" name="~PP3680.WAV"/>
          </p:nvPr>
        </p:nvPicPr>
        <p:blipFill>
          <a:blip r:embed="rId3" cstate="print"/>
          <a:stretch>
            <a:fillRect/>
          </a:stretch>
        </p:blipFill>
        <p:spPr>
          <a:xfrm>
            <a:off x="8737600" y="6451600"/>
            <a:ext cx="304800" cy="304800"/>
          </a:xfrm>
          <a:prstGeom prst="rect">
            <a:avLst/>
          </a:prstGeom>
        </p:spPr>
      </p:pic>
    </p:spTree>
  </p:cSld>
  <p:clrMapOvr>
    <a:masterClrMapping/>
  </p:clrMapOvr>
  <p:transition advTm="745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a Neural Network</a:t>
            </a:r>
            <a:endParaRPr lang="en-US" dirty="0"/>
          </a:p>
        </p:txBody>
      </p:sp>
      <p:sp>
        <p:nvSpPr>
          <p:cNvPr id="3" name="Content Placeholder 2"/>
          <p:cNvSpPr>
            <a:spLocks noGrp="1"/>
          </p:cNvSpPr>
          <p:nvPr>
            <p:ph sz="quarter" idx="1"/>
          </p:nvPr>
        </p:nvSpPr>
        <p:spPr/>
        <p:txBody>
          <a:bodyPr>
            <a:normAutofit fontScale="92500" lnSpcReduction="20000"/>
          </a:bodyPr>
          <a:lstStyle/>
          <a:p>
            <a:pPr algn="ctr">
              <a:buNone/>
            </a:pPr>
            <a:r>
              <a:rPr lang="en-US" sz="1800" dirty="0" smtClean="0"/>
              <a:t>To understand a Neural Network, first we must see the architecture.</a:t>
            </a:r>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endParaRPr lang="en-US" sz="1800" dirty="0" smtClean="0"/>
          </a:p>
          <a:p>
            <a:pPr algn="ctr">
              <a:buNone/>
            </a:pPr>
            <a:r>
              <a:rPr lang="en-US" sz="1700" dirty="0" smtClean="0"/>
              <a:t>By looking at this visual we can see that there is somewhat of a resemblance to what we expect to see in our brains. Each circle is referred to as a “neuron” or a “unit [of knowledge]”. They all contain representations of the data, whatever those representations may be, and weights associated with the connections which are supposed to represent the strength of the connections between neurons.</a:t>
            </a:r>
            <a:endParaRPr lang="en-US" sz="1700" dirty="0"/>
          </a:p>
        </p:txBody>
      </p:sp>
      <p:pic>
        <p:nvPicPr>
          <p:cNvPr id="22530" name="Picture 2" descr="Neural networks and deep learning"/>
          <p:cNvPicPr>
            <a:picLocks noChangeAspect="1" noChangeArrowheads="1"/>
          </p:cNvPicPr>
          <p:nvPr/>
        </p:nvPicPr>
        <p:blipFill>
          <a:blip r:embed="rId4" cstate="print"/>
          <a:srcRect/>
          <a:stretch>
            <a:fillRect/>
          </a:stretch>
        </p:blipFill>
        <p:spPr bwMode="auto">
          <a:xfrm>
            <a:off x="2133600" y="2133600"/>
            <a:ext cx="4876800" cy="2647951"/>
          </a:xfrm>
          <a:prstGeom prst="rect">
            <a:avLst/>
          </a:prstGeom>
          <a:noFill/>
        </p:spPr>
      </p:pic>
      <p:pic>
        <p:nvPicPr>
          <p:cNvPr id="5" name="~PP1590.WAV">
            <a:hlinkClick r:id="" action="ppaction://media"/>
          </p:cNvPr>
          <p:cNvPicPr>
            <a:picLocks noRot="1" noChangeAspect="1"/>
          </p:cNvPicPr>
          <p:nvPr>
            <a:wavAudioFile r:embed="rId1" name="~PP1590.WAV"/>
          </p:nvPr>
        </p:nvPicPr>
        <p:blipFill>
          <a:blip r:embed="rId5" cstate="print"/>
          <a:stretch>
            <a:fillRect/>
          </a:stretch>
        </p:blipFill>
        <p:spPr>
          <a:xfrm>
            <a:off x="8737600" y="6451600"/>
            <a:ext cx="304800" cy="304800"/>
          </a:xfrm>
          <a:prstGeom prst="rect">
            <a:avLst/>
          </a:prstGeom>
        </p:spPr>
      </p:pic>
    </p:spTree>
  </p:cSld>
  <p:clrMapOvr>
    <a:masterClrMapping/>
  </p:clrMapOvr>
  <p:transition advTm="869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1527</TotalTime>
  <Words>1770</Words>
  <Application>Microsoft Office PowerPoint</Application>
  <PresentationFormat>On-screen Show (4:3)</PresentationFormat>
  <Paragraphs>153</Paragraphs>
  <Slides>18</Slides>
  <Notes>10</Notes>
  <HiddenSlides>0</HiddenSlides>
  <MMClips>16</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Civic</vt:lpstr>
      <vt:lpstr>World Happiness</vt:lpstr>
      <vt:lpstr>Premise</vt:lpstr>
      <vt:lpstr>Understanding the Problem and the Data</vt:lpstr>
      <vt:lpstr>The Happiest Society: Finland</vt:lpstr>
      <vt:lpstr>The Top 3 Happiest Societies</vt:lpstr>
      <vt:lpstr>The “Data” Scientific Method</vt:lpstr>
      <vt:lpstr>Hypothesis and Validation</vt:lpstr>
      <vt:lpstr>What method did I use?</vt:lpstr>
      <vt:lpstr>Visualizing a Neural Network</vt:lpstr>
      <vt:lpstr>Curiosity Crashed the Car</vt:lpstr>
      <vt:lpstr>Are they safe?</vt:lpstr>
      <vt:lpstr>How do we make sure that they are safe?</vt:lpstr>
      <vt:lpstr>Steps to Experiment with the Data</vt:lpstr>
      <vt:lpstr>The Architecture of Our Network</vt:lpstr>
      <vt:lpstr>Results</vt:lpstr>
      <vt:lpstr>So, what’s the verdict?</vt:lpstr>
      <vt:lpstr>Acknowledgements</vt:lpstr>
      <vt:lpstr>References</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dc:title>
  <dc:creator>Nick Reardon</dc:creator>
  <cp:lastModifiedBy>Nick Reardon</cp:lastModifiedBy>
  <cp:revision>151</cp:revision>
  <dcterms:created xsi:type="dcterms:W3CDTF">2021-06-30T17:01:37Z</dcterms:created>
  <dcterms:modified xsi:type="dcterms:W3CDTF">2021-07-09T00:23:07Z</dcterms:modified>
</cp:coreProperties>
</file>